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257" r:id="rId4"/>
    <p:sldId id="258" r:id="rId5"/>
    <p:sldId id="259" r:id="rId6"/>
    <p:sldId id="276" r:id="rId7"/>
    <p:sldId id="260" r:id="rId8"/>
    <p:sldId id="267" r:id="rId9"/>
    <p:sldId id="268" r:id="rId10"/>
    <p:sldId id="275" r:id="rId11"/>
    <p:sldId id="274" r:id="rId12"/>
    <p:sldId id="263" r:id="rId13"/>
    <p:sldId id="269" r:id="rId14"/>
    <p:sldId id="270" r:id="rId15"/>
    <p:sldId id="272" r:id="rId16"/>
    <p:sldId id="277" r:id="rId17"/>
    <p:sldId id="264" r:id="rId18"/>
    <p:sldId id="265" r:id="rId19"/>
    <p:sldId id="278" r:id="rId20"/>
    <p:sldId id="2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39996-54CB-4F18-A183-E3779D847B8A}" type="datetimeFigureOut">
              <a:rPr lang="en-US" smtClean="0"/>
              <a:t>18/1/16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1240E-F90B-4DC1-BB5E-0F73A457C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11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7A16E8A-58B6-46A1-8ADB-6691B330FF02}" type="slidenum">
              <a:rPr lang="en-US" altLang="en-US" smtClean="0">
                <a:latin typeface="Arial" pitchFamily="34" charset="0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36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Funny</a:t>
            </a:r>
            <a:r>
              <a:rPr lang="en-US" baseline="0" dirty="0" smtClean="0"/>
              <a:t> new york times article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18/1/16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emf"/><Relationship Id="rId10" Type="http://schemas.openxmlformats.org/officeDocument/2006/relationships/image" Target="../media/image18.png"/><Relationship Id="rId4" Type="http://schemas.openxmlformats.org/officeDocument/2006/relationships/image" Target="../media/image12.emf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Auto-Encoders for dimensionality reduction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Elad Hoffer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8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– MNIST digits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t="1137"/>
          <a:stretch/>
        </p:blipFill>
        <p:spPr>
          <a:xfrm>
            <a:off x="1535084" y="2067097"/>
            <a:ext cx="8033114" cy="4148051"/>
          </a:xfrm>
        </p:spPr>
      </p:pic>
    </p:spTree>
    <p:extLst>
      <p:ext uri="{BB962C8B-B14F-4D97-AF65-F5344CB8AC3E}">
        <p14:creationId xmlns:p14="http://schemas.microsoft.com/office/powerpoint/2010/main" val="1637870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– Text dataset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32" y="2091430"/>
            <a:ext cx="8408306" cy="4195762"/>
          </a:xfrm>
        </p:spPr>
      </p:pic>
    </p:spTree>
    <p:extLst>
      <p:ext uri="{BB962C8B-B14F-4D97-AF65-F5344CB8AC3E}">
        <p14:creationId xmlns:p14="http://schemas.microsoft.com/office/powerpoint/2010/main" val="450543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744" y="1723506"/>
            <a:ext cx="7841259" cy="4596938"/>
          </a:xfrm>
        </p:spPr>
      </p:pic>
    </p:spTree>
    <p:extLst>
      <p:ext uri="{BB962C8B-B14F-4D97-AF65-F5344CB8AC3E}">
        <p14:creationId xmlns:p14="http://schemas.microsoft.com/office/powerpoint/2010/main" val="272581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Auto-encoder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12875"/>
            <a:ext cx="5865526" cy="46180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Le </a:t>
            </a:r>
            <a:r>
              <a:rPr lang="en-US" dirty="0" smtClean="0"/>
              <a:t>et al. (Google/Stanford</a:t>
            </a:r>
            <a:r>
              <a:rPr lang="en-US" dirty="0"/>
              <a:t>) </a:t>
            </a:r>
            <a:r>
              <a:rPr lang="en-US" i="1" dirty="0"/>
              <a:t>“Building High-level Features Using Large </a:t>
            </a:r>
            <a:r>
              <a:rPr lang="en-US" i="1" dirty="0" smtClean="0"/>
              <a:t>Scale </a:t>
            </a:r>
            <a:r>
              <a:rPr lang="en-US" i="1" dirty="0"/>
              <a:t>Unsupervised Learning</a:t>
            </a:r>
            <a:r>
              <a:rPr lang="en-US" i="1" dirty="0" smtClean="0"/>
              <a:t>”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Dataset: 10 million 200x200 unlabeled images  from YouTube/Web</a:t>
            </a:r>
          </a:p>
          <a:p>
            <a:endParaRPr lang="en-US" dirty="0"/>
          </a:p>
          <a:p>
            <a:r>
              <a:rPr lang="en-US" dirty="0" smtClean="0"/>
              <a:t>Trained </a:t>
            </a:r>
            <a:r>
              <a:rPr lang="en-US" dirty="0"/>
              <a:t>on 2000 machines (16000 cores) for 1 week using </a:t>
            </a:r>
            <a:r>
              <a:rPr lang="en-US" dirty="0" smtClean="0"/>
              <a:t>Google infrastructure</a:t>
            </a:r>
            <a:endParaRPr lang="en-US" dirty="0"/>
          </a:p>
          <a:p>
            <a:endParaRPr lang="en-US" dirty="0"/>
          </a:p>
          <a:p>
            <a:r>
              <a:rPr lang="en-US" dirty="0"/>
              <a:t>1.15 billion parameters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100x larger than previously reported 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377" y="1413165"/>
            <a:ext cx="3596739" cy="447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77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nn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5331"/>
            <a:ext cx="9144000" cy="3045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1" y="818153"/>
            <a:ext cx="83683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Architecture: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Trained using unsupervised data, layer by layer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30340" y="181169"/>
            <a:ext cx="359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Deep </a:t>
            </a:r>
            <a:r>
              <a:rPr lang="en-US" sz="2800" dirty="0" err="1" smtClean="0"/>
              <a:t>autoencoder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839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16703" y="5080065"/>
            <a:ext cx="3078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Optimal stimulus </a:t>
            </a:r>
          </a:p>
          <a:p>
            <a:pPr algn="ctr"/>
            <a:r>
              <a:rPr lang="en-US" dirty="0"/>
              <a:t>by numerical optimization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23" y="1244470"/>
            <a:ext cx="5008443" cy="38355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93391" y="5835526"/>
            <a:ext cx="932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Le, et al., </a:t>
            </a:r>
            <a:r>
              <a:rPr lang="en-US" i="1" dirty="0"/>
              <a:t>Building high-level features using large-scale unsupervised learning</a:t>
            </a:r>
            <a:r>
              <a:rPr lang="en-US" dirty="0"/>
              <a:t>. ICML 2012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28176" y="336529"/>
            <a:ext cx="3175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dirty="0" smtClean="0"/>
              <a:t>“cat neuron”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983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(</a:t>
            </a:r>
            <a:r>
              <a:rPr lang="en-US" dirty="0" err="1" smtClean="0"/>
              <a:t>Mikolov</a:t>
            </a:r>
            <a:r>
              <a:rPr lang="en-US" dirty="0" smtClean="0"/>
              <a:t> et al 2013)</a:t>
            </a:r>
            <a:endParaRPr lang="en-US" dirty="0"/>
          </a:p>
        </p:txBody>
      </p:sp>
      <p:pic>
        <p:nvPicPr>
          <p:cNvPr id="1026" name="Picture 2" descr="http://alexminnaar.com/images/skip-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91" y="2201159"/>
            <a:ext cx="3502092" cy="389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.stack.imgur.com/sAvR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09" y="2201160"/>
            <a:ext cx="7327682" cy="389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24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78" y="1642683"/>
            <a:ext cx="6388764" cy="4951291"/>
          </a:xfrm>
        </p:spPr>
      </p:pic>
    </p:spTree>
    <p:extLst>
      <p:ext uri="{BB962C8B-B14F-4D97-AF65-F5344CB8AC3E}">
        <p14:creationId xmlns:p14="http://schemas.microsoft.com/office/powerpoint/2010/main" val="237977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35" y="1657005"/>
            <a:ext cx="6642857" cy="4650000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415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T-SNE visualization technique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63" y="1593922"/>
            <a:ext cx="4981445" cy="4981445"/>
          </a:xfrm>
        </p:spPr>
      </p:pic>
    </p:spTree>
    <p:extLst>
      <p:ext uri="{BB962C8B-B14F-4D97-AF65-F5344CB8AC3E}">
        <p14:creationId xmlns:p14="http://schemas.microsoft.com/office/powerpoint/2010/main" val="4223221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Dimensionality reduction from a learning perspective</a:t>
            </a:r>
          </a:p>
          <a:p>
            <a:r>
              <a:rPr lang="en-US" dirty="0" smtClean="0"/>
              <a:t>The “Manifold Hypothesis”</a:t>
            </a:r>
          </a:p>
          <a:p>
            <a:r>
              <a:rPr lang="en-US" dirty="0" smtClean="0"/>
              <a:t>Dimensionality of natural images</a:t>
            </a:r>
            <a:endParaRPr lang="en-US" dirty="0"/>
          </a:p>
        </p:txBody>
      </p:sp>
      <p:pic>
        <p:nvPicPr>
          <p:cNvPr id="2052" name="Picture 4" descr="Manifold Learning•  Addi&gt;onal   prior:   examples   concentrate   near   a   lower      dimensional   “manifold”   (region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5" t="50919" r="5402" b="8603"/>
          <a:stretch/>
        </p:blipFill>
        <p:spPr bwMode="auto">
          <a:xfrm>
            <a:off x="1983970" y="3541221"/>
            <a:ext cx="8285020" cy="305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115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Sequence-to-sequence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058" y="1853248"/>
            <a:ext cx="7252431" cy="3609191"/>
          </a:xfrm>
        </p:spPr>
      </p:pic>
    </p:spTree>
    <p:extLst>
      <p:ext uri="{BB962C8B-B14F-4D97-AF65-F5344CB8AC3E}">
        <p14:creationId xmlns:p14="http://schemas.microsoft.com/office/powerpoint/2010/main" val="466341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NN structure</a:t>
            </a:r>
          </a:p>
          <a:p>
            <a:r>
              <a:rPr lang="en-US" dirty="0" smtClean="0"/>
              <a:t>Objective &amp; Loss function</a:t>
            </a:r>
          </a:p>
          <a:p>
            <a:r>
              <a:rPr lang="en-US" dirty="0" smtClean="0"/>
              <a:t>SGD training</a:t>
            </a:r>
          </a:p>
          <a:p>
            <a:r>
              <a:rPr lang="en-US" dirty="0" smtClean="0"/>
              <a:t>Backpropagation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582" y="1679170"/>
            <a:ext cx="4283000" cy="37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22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Auto-Encoder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50408" y="2058622"/>
                <a:ext cx="5787210" cy="419548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 neural network trained to reconstruct input from latent embedding</a:t>
                </a:r>
              </a:p>
              <a:p>
                <a:r>
                  <a:rPr lang="en-US" dirty="0" smtClean="0"/>
                  <a:t>Can be decoupled as “Encoder” + “Decoder” </a:t>
                </a:r>
              </a:p>
              <a:p>
                <a:r>
                  <a:rPr lang="en-US" dirty="0" smtClean="0"/>
                  <a:t>Reconstruction loss - MSE: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Usually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a representation (preferably low-dimensional) of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0408" y="2058622"/>
                <a:ext cx="5787210" cy="4195481"/>
              </a:xfrm>
              <a:blipFill>
                <a:blip r:embed="rId2"/>
                <a:stretch>
                  <a:fillRect l="-1054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13"/>
          <p:cNvGrpSpPr>
            <a:grpSpLocks/>
          </p:cNvGrpSpPr>
          <p:nvPr/>
        </p:nvGrpSpPr>
        <p:grpSpPr bwMode="auto">
          <a:xfrm>
            <a:off x="6775624" y="1203613"/>
            <a:ext cx="4054475" cy="5427106"/>
            <a:chOff x="10366056" y="354768"/>
            <a:chExt cx="3341004" cy="4678755"/>
          </a:xfrm>
        </p:grpSpPr>
        <p:sp>
          <p:nvSpPr>
            <p:cNvPr id="5" name="Oval 4"/>
            <p:cNvSpPr/>
            <p:nvPr/>
          </p:nvSpPr>
          <p:spPr>
            <a:xfrm>
              <a:off x="10366056" y="4175892"/>
              <a:ext cx="489246" cy="489958"/>
            </a:xfrm>
            <a:prstGeom prst="ellipse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0366056" y="3538126"/>
              <a:ext cx="489246" cy="489958"/>
            </a:xfrm>
            <a:prstGeom prst="ellipse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0366056" y="2900359"/>
              <a:ext cx="489246" cy="489958"/>
            </a:xfrm>
            <a:prstGeom prst="ellipse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0366056" y="2261225"/>
              <a:ext cx="489246" cy="491326"/>
            </a:xfrm>
            <a:prstGeom prst="ellipse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cxnSp>
          <p:nvCxnSpPr>
            <p:cNvPr id="9" name="Straight Arrow Connector 214"/>
            <p:cNvCxnSpPr>
              <a:cxnSpLocks noChangeShapeType="1"/>
              <a:stCxn id="7" idx="6"/>
              <a:endCxn id="17" idx="2"/>
            </p:cNvCxnSpPr>
            <p:nvPr/>
          </p:nvCxnSpPr>
          <p:spPr bwMode="auto">
            <a:xfrm flipV="1">
              <a:off x="10855401" y="2904421"/>
              <a:ext cx="698939" cy="240716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Arrow Connector 215"/>
            <p:cNvCxnSpPr>
              <a:cxnSpLocks noChangeShapeType="1"/>
              <a:stCxn id="6" idx="6"/>
              <a:endCxn id="17" idx="2"/>
            </p:cNvCxnSpPr>
            <p:nvPr/>
          </p:nvCxnSpPr>
          <p:spPr bwMode="auto">
            <a:xfrm flipV="1">
              <a:off x="10855401" y="2904418"/>
              <a:ext cx="698939" cy="878711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TextBox 10"/>
            <p:cNvSpPr txBox="1"/>
            <p:nvPr/>
          </p:nvSpPr>
          <p:spPr>
            <a:xfrm>
              <a:off x="10452394" y="2299545"/>
              <a:ext cx="341426" cy="33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52394" y="2938680"/>
              <a:ext cx="341426" cy="3380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52394" y="3576446"/>
              <a:ext cx="341426" cy="3380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6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414458" y="4252533"/>
              <a:ext cx="391135" cy="3380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+1</a:t>
              </a:r>
              <a:endPara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cxnSp>
          <p:nvCxnSpPr>
            <p:cNvPr id="15" name="Straight Arrow Connector 220"/>
            <p:cNvCxnSpPr>
              <a:cxnSpLocks noChangeShapeType="1"/>
              <a:stCxn id="5" idx="6"/>
              <a:endCxn id="17" idx="2"/>
            </p:cNvCxnSpPr>
            <p:nvPr/>
          </p:nvCxnSpPr>
          <p:spPr bwMode="auto">
            <a:xfrm flipV="1">
              <a:off x="10855401" y="2904421"/>
              <a:ext cx="698939" cy="1516707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221"/>
            <p:cNvCxnSpPr>
              <a:cxnSpLocks noChangeShapeType="1"/>
              <a:stCxn id="21" idx="6"/>
              <a:endCxn id="17" idx="2"/>
            </p:cNvCxnSpPr>
            <p:nvPr/>
          </p:nvCxnSpPr>
          <p:spPr bwMode="auto">
            <a:xfrm>
              <a:off x="10855401" y="1238148"/>
              <a:ext cx="698939" cy="1666272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Oval 16"/>
            <p:cNvSpPr/>
            <p:nvPr/>
          </p:nvSpPr>
          <p:spPr>
            <a:xfrm>
              <a:off x="11553852" y="2659486"/>
              <a:ext cx="489246" cy="489958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91323" y="4715119"/>
              <a:ext cx="564297" cy="3184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 smtClean="0">
                  <a:solidFill>
                    <a:sysClr val="window" lastClr="FFFFFF"/>
                  </a:solidFill>
                  <a:latin typeface="Calibri"/>
                  <a:cs typeface="+mn-cs"/>
                </a:rPr>
                <a:t>Input</a:t>
              </a:r>
              <a:endParaRPr lang="en-US" kern="0" baseline="-25000" dirty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330448" y="4166312"/>
              <a:ext cx="860185" cy="3184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 smtClean="0">
                  <a:solidFill>
                    <a:sysClr val="window" lastClr="FFFFFF"/>
                  </a:solidFill>
                  <a:latin typeface="Calibri"/>
                  <a:cs typeface="+mn-cs"/>
                </a:rPr>
                <a:t>Encoding</a:t>
              </a:r>
              <a:endParaRPr lang="en-US" kern="0" baseline="-25000" dirty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0366056" y="1630301"/>
              <a:ext cx="489246" cy="491327"/>
            </a:xfrm>
            <a:prstGeom prst="ellipse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0366056" y="992534"/>
              <a:ext cx="489246" cy="491327"/>
            </a:xfrm>
            <a:prstGeom prst="ellipse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0366056" y="354768"/>
              <a:ext cx="489246" cy="491327"/>
            </a:xfrm>
            <a:prstGeom prst="ellipse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452394" y="393089"/>
              <a:ext cx="341426" cy="3380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1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452394" y="1030855"/>
              <a:ext cx="341426" cy="33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452394" y="1668622"/>
              <a:ext cx="341426" cy="33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3</a:t>
              </a:r>
            </a:p>
          </p:txBody>
        </p:sp>
        <p:cxnSp>
          <p:nvCxnSpPr>
            <p:cNvPr id="26" name="Straight Arrow Connector 231"/>
            <p:cNvCxnSpPr>
              <a:cxnSpLocks noChangeShapeType="1"/>
              <a:stCxn id="8" idx="6"/>
              <a:endCxn id="17" idx="2"/>
            </p:cNvCxnSpPr>
            <p:nvPr/>
          </p:nvCxnSpPr>
          <p:spPr bwMode="auto">
            <a:xfrm>
              <a:off x="10855401" y="2507138"/>
              <a:ext cx="698939" cy="397280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Straight Arrow Connector 232"/>
            <p:cNvCxnSpPr>
              <a:cxnSpLocks noChangeShapeType="1"/>
              <a:stCxn id="20" idx="6"/>
              <a:endCxn id="17" idx="2"/>
            </p:cNvCxnSpPr>
            <p:nvPr/>
          </p:nvCxnSpPr>
          <p:spPr bwMode="auto">
            <a:xfrm>
              <a:off x="10855401" y="1876143"/>
              <a:ext cx="698939" cy="1028275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Straight Arrow Connector 233"/>
            <p:cNvCxnSpPr>
              <a:cxnSpLocks noChangeShapeType="1"/>
              <a:stCxn id="22" idx="6"/>
              <a:endCxn id="17" idx="2"/>
            </p:cNvCxnSpPr>
            <p:nvPr/>
          </p:nvCxnSpPr>
          <p:spPr bwMode="auto">
            <a:xfrm>
              <a:off x="10855401" y="600151"/>
              <a:ext cx="698939" cy="2304267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Straight Arrow Connector 234"/>
            <p:cNvCxnSpPr>
              <a:cxnSpLocks noChangeShapeType="1"/>
              <a:stCxn id="17" idx="6"/>
              <a:endCxn id="41" idx="2"/>
            </p:cNvCxnSpPr>
            <p:nvPr/>
          </p:nvCxnSpPr>
          <p:spPr bwMode="auto">
            <a:xfrm flipV="1">
              <a:off x="12043592" y="600151"/>
              <a:ext cx="684963" cy="2304267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Arrow Connector 235"/>
            <p:cNvCxnSpPr>
              <a:cxnSpLocks noChangeShapeType="1"/>
              <a:stCxn id="17" idx="6"/>
              <a:endCxn id="40" idx="2"/>
            </p:cNvCxnSpPr>
            <p:nvPr/>
          </p:nvCxnSpPr>
          <p:spPr bwMode="auto">
            <a:xfrm flipV="1">
              <a:off x="12043592" y="1238148"/>
              <a:ext cx="684963" cy="1666272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Straight Arrow Connector 236"/>
            <p:cNvCxnSpPr>
              <a:cxnSpLocks noChangeShapeType="1"/>
              <a:stCxn id="17" idx="6"/>
              <a:endCxn id="39" idx="2"/>
            </p:cNvCxnSpPr>
            <p:nvPr/>
          </p:nvCxnSpPr>
          <p:spPr bwMode="auto">
            <a:xfrm flipV="1">
              <a:off x="12043592" y="1876143"/>
              <a:ext cx="684963" cy="1028275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Arrow Connector 237"/>
            <p:cNvCxnSpPr>
              <a:cxnSpLocks noChangeShapeType="1"/>
              <a:stCxn id="17" idx="6"/>
              <a:endCxn id="35" idx="2"/>
            </p:cNvCxnSpPr>
            <p:nvPr/>
          </p:nvCxnSpPr>
          <p:spPr bwMode="auto">
            <a:xfrm flipV="1">
              <a:off x="12043592" y="2507138"/>
              <a:ext cx="684963" cy="397280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Oval 32"/>
            <p:cNvSpPr/>
            <p:nvPr/>
          </p:nvSpPr>
          <p:spPr>
            <a:xfrm>
              <a:off x="12728567" y="3538126"/>
              <a:ext cx="489246" cy="489958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2728567" y="2900359"/>
              <a:ext cx="489246" cy="489958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2728567" y="2261225"/>
              <a:ext cx="489246" cy="491326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818830" y="2299545"/>
              <a:ext cx="341426" cy="33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814905" y="2938680"/>
              <a:ext cx="341426" cy="3380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5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818830" y="3576446"/>
              <a:ext cx="341426" cy="3380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6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12728567" y="1630301"/>
              <a:ext cx="489246" cy="491327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2728567" y="992534"/>
              <a:ext cx="489246" cy="491327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2728567" y="354768"/>
              <a:ext cx="489246" cy="491327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814905" y="393089"/>
              <a:ext cx="341426" cy="33804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818830" y="1030855"/>
              <a:ext cx="341426" cy="33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818830" y="1668622"/>
              <a:ext cx="341426" cy="33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3</a:t>
              </a:r>
            </a:p>
          </p:txBody>
        </p:sp>
        <p:cxnSp>
          <p:nvCxnSpPr>
            <p:cNvPr id="45" name="Straight Arrow Connector 250"/>
            <p:cNvCxnSpPr>
              <a:cxnSpLocks noChangeShapeType="1"/>
              <a:stCxn id="17" idx="6"/>
              <a:endCxn id="34" idx="2"/>
            </p:cNvCxnSpPr>
            <p:nvPr/>
          </p:nvCxnSpPr>
          <p:spPr bwMode="auto">
            <a:xfrm>
              <a:off x="12043592" y="2904421"/>
              <a:ext cx="684963" cy="240716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Arrow Connector 251"/>
            <p:cNvCxnSpPr>
              <a:cxnSpLocks noChangeShapeType="1"/>
              <a:stCxn id="17" idx="6"/>
              <a:endCxn id="33" idx="2"/>
            </p:cNvCxnSpPr>
            <p:nvPr/>
          </p:nvCxnSpPr>
          <p:spPr bwMode="auto">
            <a:xfrm>
              <a:off x="12043592" y="2904418"/>
              <a:ext cx="684963" cy="878711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Arrow Connector 252"/>
            <p:cNvCxnSpPr>
              <a:cxnSpLocks noChangeShapeType="1"/>
              <a:stCxn id="8" idx="6"/>
              <a:endCxn id="51" idx="2"/>
            </p:cNvCxnSpPr>
            <p:nvPr/>
          </p:nvCxnSpPr>
          <p:spPr bwMode="auto">
            <a:xfrm flipV="1">
              <a:off x="10855401" y="2275769"/>
              <a:ext cx="698939" cy="23137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Arrow Connector 253"/>
            <p:cNvCxnSpPr>
              <a:cxnSpLocks noChangeShapeType="1"/>
              <a:stCxn id="7" idx="6"/>
              <a:endCxn id="51" idx="2"/>
            </p:cNvCxnSpPr>
            <p:nvPr/>
          </p:nvCxnSpPr>
          <p:spPr bwMode="auto">
            <a:xfrm flipV="1">
              <a:off x="10855401" y="2275767"/>
              <a:ext cx="698939" cy="869368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Arrow Connector 254"/>
            <p:cNvCxnSpPr>
              <a:cxnSpLocks noChangeShapeType="1"/>
              <a:stCxn id="6" idx="6"/>
              <a:endCxn id="51" idx="2"/>
            </p:cNvCxnSpPr>
            <p:nvPr/>
          </p:nvCxnSpPr>
          <p:spPr bwMode="auto">
            <a:xfrm flipV="1">
              <a:off x="10855401" y="2275766"/>
              <a:ext cx="698939" cy="1507364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255"/>
            <p:cNvCxnSpPr>
              <a:cxnSpLocks noChangeShapeType="1"/>
              <a:stCxn id="22" idx="6"/>
              <a:endCxn id="51" idx="2"/>
            </p:cNvCxnSpPr>
            <p:nvPr/>
          </p:nvCxnSpPr>
          <p:spPr bwMode="auto">
            <a:xfrm>
              <a:off x="10855401" y="600153"/>
              <a:ext cx="698939" cy="1675615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Oval 50"/>
            <p:cNvSpPr/>
            <p:nvPr/>
          </p:nvSpPr>
          <p:spPr>
            <a:xfrm>
              <a:off x="11553852" y="2029931"/>
              <a:ext cx="489246" cy="491327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cxnSp>
          <p:nvCxnSpPr>
            <p:cNvPr id="52" name="Straight Arrow Connector 257"/>
            <p:cNvCxnSpPr>
              <a:cxnSpLocks noChangeShapeType="1"/>
              <a:stCxn id="20" idx="6"/>
              <a:endCxn id="51" idx="2"/>
            </p:cNvCxnSpPr>
            <p:nvPr/>
          </p:nvCxnSpPr>
          <p:spPr bwMode="auto">
            <a:xfrm>
              <a:off x="10855401" y="1876146"/>
              <a:ext cx="698939" cy="3996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Arrow Connector 258"/>
            <p:cNvCxnSpPr>
              <a:cxnSpLocks noChangeShapeType="1"/>
              <a:stCxn id="21" idx="6"/>
              <a:endCxn id="51" idx="2"/>
            </p:cNvCxnSpPr>
            <p:nvPr/>
          </p:nvCxnSpPr>
          <p:spPr bwMode="auto">
            <a:xfrm>
              <a:off x="10855401" y="1238149"/>
              <a:ext cx="698939" cy="1037618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Arrow Connector 259"/>
            <p:cNvCxnSpPr>
              <a:cxnSpLocks noChangeShapeType="1"/>
              <a:stCxn id="5" idx="6"/>
              <a:endCxn id="51" idx="2"/>
            </p:cNvCxnSpPr>
            <p:nvPr/>
          </p:nvCxnSpPr>
          <p:spPr bwMode="auto">
            <a:xfrm flipV="1">
              <a:off x="10855401" y="2275766"/>
              <a:ext cx="698939" cy="2145359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Arrow Connector 260"/>
            <p:cNvCxnSpPr>
              <a:cxnSpLocks noChangeShapeType="1"/>
              <a:stCxn id="51" idx="6"/>
              <a:endCxn id="33" idx="2"/>
            </p:cNvCxnSpPr>
            <p:nvPr/>
          </p:nvCxnSpPr>
          <p:spPr bwMode="auto">
            <a:xfrm>
              <a:off x="12043592" y="2275766"/>
              <a:ext cx="684963" cy="1507364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Arrow Connector 261"/>
            <p:cNvCxnSpPr>
              <a:cxnSpLocks noChangeShapeType="1"/>
              <a:stCxn id="51" idx="6"/>
              <a:endCxn id="41" idx="2"/>
            </p:cNvCxnSpPr>
            <p:nvPr/>
          </p:nvCxnSpPr>
          <p:spPr bwMode="auto">
            <a:xfrm flipV="1">
              <a:off x="12043592" y="600153"/>
              <a:ext cx="684963" cy="1675615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Arrow Connector 262"/>
            <p:cNvCxnSpPr>
              <a:cxnSpLocks noChangeShapeType="1"/>
              <a:stCxn id="51" idx="6"/>
              <a:endCxn id="40" idx="2"/>
            </p:cNvCxnSpPr>
            <p:nvPr/>
          </p:nvCxnSpPr>
          <p:spPr bwMode="auto">
            <a:xfrm flipV="1">
              <a:off x="12043592" y="1238149"/>
              <a:ext cx="684963" cy="1037618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Arrow Connector 263"/>
            <p:cNvCxnSpPr>
              <a:cxnSpLocks noChangeShapeType="1"/>
              <a:stCxn id="51" idx="6"/>
              <a:endCxn id="39" idx="2"/>
            </p:cNvCxnSpPr>
            <p:nvPr/>
          </p:nvCxnSpPr>
          <p:spPr bwMode="auto">
            <a:xfrm flipV="1">
              <a:off x="12043592" y="1876146"/>
              <a:ext cx="684963" cy="3996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Arrow Connector 264"/>
            <p:cNvCxnSpPr>
              <a:cxnSpLocks noChangeShapeType="1"/>
              <a:stCxn id="51" idx="6"/>
              <a:endCxn id="35" idx="2"/>
            </p:cNvCxnSpPr>
            <p:nvPr/>
          </p:nvCxnSpPr>
          <p:spPr bwMode="auto">
            <a:xfrm>
              <a:off x="12043592" y="2275769"/>
              <a:ext cx="684963" cy="23137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Arrow Connector 265"/>
            <p:cNvCxnSpPr>
              <a:cxnSpLocks noChangeShapeType="1"/>
              <a:stCxn id="51" idx="6"/>
              <a:endCxn id="34" idx="2"/>
            </p:cNvCxnSpPr>
            <p:nvPr/>
          </p:nvCxnSpPr>
          <p:spPr bwMode="auto">
            <a:xfrm>
              <a:off x="12043592" y="2275767"/>
              <a:ext cx="684963" cy="869368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Straight Arrow Connector 266"/>
            <p:cNvCxnSpPr>
              <a:cxnSpLocks noChangeShapeType="1"/>
              <a:stCxn id="20" idx="6"/>
              <a:endCxn id="65" idx="2"/>
            </p:cNvCxnSpPr>
            <p:nvPr/>
          </p:nvCxnSpPr>
          <p:spPr bwMode="auto">
            <a:xfrm flipV="1">
              <a:off x="10855401" y="1633102"/>
              <a:ext cx="698939" cy="243041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Straight Arrow Connector 267"/>
            <p:cNvCxnSpPr>
              <a:cxnSpLocks noChangeShapeType="1"/>
              <a:stCxn id="8" idx="6"/>
              <a:endCxn id="65" idx="2"/>
            </p:cNvCxnSpPr>
            <p:nvPr/>
          </p:nvCxnSpPr>
          <p:spPr bwMode="auto">
            <a:xfrm flipV="1">
              <a:off x="10855401" y="1633102"/>
              <a:ext cx="698939" cy="874035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Straight Arrow Connector 268"/>
            <p:cNvCxnSpPr>
              <a:cxnSpLocks noChangeShapeType="1"/>
              <a:stCxn id="7" idx="6"/>
              <a:endCxn id="65" idx="2"/>
            </p:cNvCxnSpPr>
            <p:nvPr/>
          </p:nvCxnSpPr>
          <p:spPr bwMode="auto">
            <a:xfrm flipV="1">
              <a:off x="10855401" y="1633105"/>
              <a:ext cx="698939" cy="1512032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Straight Arrow Connector 269"/>
            <p:cNvCxnSpPr>
              <a:cxnSpLocks noChangeShapeType="1"/>
              <a:stCxn id="6" idx="6"/>
              <a:endCxn id="65" idx="2"/>
            </p:cNvCxnSpPr>
            <p:nvPr/>
          </p:nvCxnSpPr>
          <p:spPr bwMode="auto">
            <a:xfrm flipV="1">
              <a:off x="10855401" y="1633102"/>
              <a:ext cx="698939" cy="2150027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Oval 64"/>
            <p:cNvSpPr/>
            <p:nvPr/>
          </p:nvSpPr>
          <p:spPr>
            <a:xfrm>
              <a:off x="11553852" y="1388059"/>
              <a:ext cx="489246" cy="489958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cxnSp>
          <p:nvCxnSpPr>
            <p:cNvPr id="66" name="Straight Arrow Connector 271"/>
            <p:cNvCxnSpPr>
              <a:cxnSpLocks noChangeShapeType="1"/>
              <a:stCxn id="21" idx="6"/>
              <a:endCxn id="65" idx="2"/>
            </p:cNvCxnSpPr>
            <p:nvPr/>
          </p:nvCxnSpPr>
          <p:spPr bwMode="auto">
            <a:xfrm>
              <a:off x="10855401" y="1238148"/>
              <a:ext cx="698939" cy="394956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Straight Arrow Connector 272"/>
            <p:cNvCxnSpPr>
              <a:cxnSpLocks noChangeShapeType="1"/>
              <a:stCxn id="22" idx="6"/>
              <a:endCxn id="65" idx="2"/>
            </p:cNvCxnSpPr>
            <p:nvPr/>
          </p:nvCxnSpPr>
          <p:spPr bwMode="auto">
            <a:xfrm>
              <a:off x="10855401" y="600151"/>
              <a:ext cx="698939" cy="1032951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Straight Arrow Connector 273"/>
            <p:cNvCxnSpPr>
              <a:cxnSpLocks noChangeShapeType="1"/>
              <a:stCxn id="5" idx="6"/>
              <a:endCxn id="65" idx="2"/>
            </p:cNvCxnSpPr>
            <p:nvPr/>
          </p:nvCxnSpPr>
          <p:spPr bwMode="auto">
            <a:xfrm flipV="1">
              <a:off x="10855401" y="1633105"/>
              <a:ext cx="698939" cy="27880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Straight Arrow Connector 274"/>
            <p:cNvCxnSpPr>
              <a:cxnSpLocks noChangeShapeType="1"/>
              <a:stCxn id="65" idx="6"/>
              <a:endCxn id="33" idx="2"/>
            </p:cNvCxnSpPr>
            <p:nvPr/>
          </p:nvCxnSpPr>
          <p:spPr bwMode="auto">
            <a:xfrm>
              <a:off x="12043592" y="1633102"/>
              <a:ext cx="684963" cy="2150027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Straight Arrow Connector 275"/>
            <p:cNvCxnSpPr>
              <a:cxnSpLocks noChangeShapeType="1"/>
              <a:stCxn id="65" idx="6"/>
              <a:endCxn id="34" idx="2"/>
            </p:cNvCxnSpPr>
            <p:nvPr/>
          </p:nvCxnSpPr>
          <p:spPr bwMode="auto">
            <a:xfrm>
              <a:off x="12043592" y="1633105"/>
              <a:ext cx="684963" cy="1512032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Straight Arrow Connector 276"/>
            <p:cNvCxnSpPr>
              <a:cxnSpLocks noChangeShapeType="1"/>
              <a:stCxn id="65" idx="6"/>
              <a:endCxn id="41" idx="2"/>
            </p:cNvCxnSpPr>
            <p:nvPr/>
          </p:nvCxnSpPr>
          <p:spPr bwMode="auto">
            <a:xfrm flipV="1">
              <a:off x="12043592" y="600151"/>
              <a:ext cx="684963" cy="1032951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traight Arrow Connector 277"/>
            <p:cNvCxnSpPr>
              <a:cxnSpLocks noChangeShapeType="1"/>
              <a:stCxn id="65" idx="6"/>
              <a:endCxn id="40" idx="2"/>
            </p:cNvCxnSpPr>
            <p:nvPr/>
          </p:nvCxnSpPr>
          <p:spPr bwMode="auto">
            <a:xfrm flipV="1">
              <a:off x="12043592" y="1238148"/>
              <a:ext cx="684963" cy="394956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Straight Arrow Connector 278"/>
            <p:cNvCxnSpPr>
              <a:cxnSpLocks noChangeShapeType="1"/>
              <a:stCxn id="65" idx="6"/>
              <a:endCxn id="39" idx="2"/>
            </p:cNvCxnSpPr>
            <p:nvPr/>
          </p:nvCxnSpPr>
          <p:spPr bwMode="auto">
            <a:xfrm>
              <a:off x="12043592" y="1633102"/>
              <a:ext cx="684963" cy="243041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Arrow Connector 279"/>
            <p:cNvCxnSpPr>
              <a:cxnSpLocks noChangeShapeType="1"/>
              <a:stCxn id="65" idx="6"/>
              <a:endCxn id="35" idx="2"/>
            </p:cNvCxnSpPr>
            <p:nvPr/>
          </p:nvCxnSpPr>
          <p:spPr bwMode="auto">
            <a:xfrm>
              <a:off x="12043592" y="1633102"/>
              <a:ext cx="684963" cy="874035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Oval 74"/>
            <p:cNvSpPr/>
            <p:nvPr/>
          </p:nvSpPr>
          <p:spPr>
            <a:xfrm>
              <a:off x="11553852" y="3308201"/>
              <a:ext cx="489246" cy="491327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cxnSp>
          <p:nvCxnSpPr>
            <p:cNvPr id="76" name="Straight Arrow Connector 281"/>
            <p:cNvCxnSpPr>
              <a:cxnSpLocks noChangeShapeType="1"/>
              <a:stCxn id="75" idx="6"/>
              <a:endCxn id="40" idx="2"/>
            </p:cNvCxnSpPr>
            <p:nvPr/>
          </p:nvCxnSpPr>
          <p:spPr bwMode="auto">
            <a:xfrm flipV="1">
              <a:off x="12043592" y="1238151"/>
              <a:ext cx="684963" cy="2315952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Straight Arrow Connector 282"/>
            <p:cNvCxnSpPr>
              <a:cxnSpLocks noChangeShapeType="1"/>
              <a:stCxn id="75" idx="6"/>
              <a:endCxn id="39" idx="2"/>
            </p:cNvCxnSpPr>
            <p:nvPr/>
          </p:nvCxnSpPr>
          <p:spPr bwMode="auto">
            <a:xfrm flipV="1">
              <a:off x="12043592" y="1876147"/>
              <a:ext cx="684963" cy="1677957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Straight Arrow Connector 283"/>
            <p:cNvCxnSpPr>
              <a:cxnSpLocks noChangeShapeType="1"/>
              <a:stCxn id="75" idx="6"/>
              <a:endCxn id="35" idx="2"/>
            </p:cNvCxnSpPr>
            <p:nvPr/>
          </p:nvCxnSpPr>
          <p:spPr bwMode="auto">
            <a:xfrm flipV="1">
              <a:off x="12043592" y="2507139"/>
              <a:ext cx="684963" cy="104696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Straight Arrow Connector 284"/>
            <p:cNvCxnSpPr>
              <a:cxnSpLocks noChangeShapeType="1"/>
              <a:stCxn id="75" idx="6"/>
              <a:endCxn id="34" idx="2"/>
            </p:cNvCxnSpPr>
            <p:nvPr/>
          </p:nvCxnSpPr>
          <p:spPr bwMode="auto">
            <a:xfrm flipV="1">
              <a:off x="12043592" y="3145137"/>
              <a:ext cx="684963" cy="408966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Arrow Connector 285"/>
            <p:cNvCxnSpPr>
              <a:cxnSpLocks noChangeShapeType="1"/>
              <a:stCxn id="75" idx="6"/>
              <a:endCxn id="33" idx="2"/>
            </p:cNvCxnSpPr>
            <p:nvPr/>
          </p:nvCxnSpPr>
          <p:spPr bwMode="auto">
            <a:xfrm>
              <a:off x="12043592" y="3554104"/>
              <a:ext cx="684963" cy="229029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Arrow Connector 286"/>
            <p:cNvCxnSpPr>
              <a:cxnSpLocks noChangeShapeType="1"/>
              <a:stCxn id="75" idx="6"/>
              <a:endCxn id="41" idx="2"/>
            </p:cNvCxnSpPr>
            <p:nvPr/>
          </p:nvCxnSpPr>
          <p:spPr bwMode="auto">
            <a:xfrm flipV="1">
              <a:off x="12043592" y="600153"/>
              <a:ext cx="684963" cy="2953949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" name="TextBox 81"/>
            <p:cNvSpPr txBox="1"/>
            <p:nvPr/>
          </p:nvSpPr>
          <p:spPr>
            <a:xfrm>
              <a:off x="11623184" y="3373894"/>
              <a:ext cx="391135" cy="33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+1</a:t>
              </a:r>
              <a:endPara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cxnSp>
          <p:nvCxnSpPr>
            <p:cNvPr id="83" name="Straight Arrow Connector 288"/>
            <p:cNvCxnSpPr>
              <a:cxnSpLocks noChangeShapeType="1"/>
            </p:cNvCxnSpPr>
            <p:nvPr/>
          </p:nvCxnSpPr>
          <p:spPr bwMode="auto">
            <a:xfrm>
              <a:off x="13217808" y="3771452"/>
              <a:ext cx="489252" cy="10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Arrow Connector 289"/>
            <p:cNvCxnSpPr>
              <a:cxnSpLocks noChangeShapeType="1"/>
            </p:cNvCxnSpPr>
            <p:nvPr/>
          </p:nvCxnSpPr>
          <p:spPr bwMode="auto">
            <a:xfrm>
              <a:off x="13217808" y="3135789"/>
              <a:ext cx="489252" cy="10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Arrow Connector 290"/>
            <p:cNvCxnSpPr>
              <a:cxnSpLocks noChangeShapeType="1"/>
            </p:cNvCxnSpPr>
            <p:nvPr/>
          </p:nvCxnSpPr>
          <p:spPr bwMode="auto">
            <a:xfrm>
              <a:off x="13217808" y="2500127"/>
              <a:ext cx="489252" cy="10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Straight Arrow Connector 291"/>
            <p:cNvCxnSpPr>
              <a:cxnSpLocks noChangeShapeType="1"/>
            </p:cNvCxnSpPr>
            <p:nvPr/>
          </p:nvCxnSpPr>
          <p:spPr bwMode="auto">
            <a:xfrm>
              <a:off x="13217808" y="1864465"/>
              <a:ext cx="489252" cy="10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Straight Arrow Connector 292"/>
            <p:cNvCxnSpPr>
              <a:cxnSpLocks noChangeShapeType="1"/>
            </p:cNvCxnSpPr>
            <p:nvPr/>
          </p:nvCxnSpPr>
          <p:spPr bwMode="auto">
            <a:xfrm>
              <a:off x="13217808" y="1228803"/>
              <a:ext cx="489252" cy="10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Straight Arrow Connector 293"/>
            <p:cNvCxnSpPr>
              <a:cxnSpLocks noChangeShapeType="1"/>
            </p:cNvCxnSpPr>
            <p:nvPr/>
          </p:nvCxnSpPr>
          <p:spPr bwMode="auto">
            <a:xfrm>
              <a:off x="13217808" y="593141"/>
              <a:ext cx="489252" cy="10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9" name="TextBox 88"/>
            <p:cNvSpPr txBox="1"/>
            <p:nvPr/>
          </p:nvSpPr>
          <p:spPr>
            <a:xfrm>
              <a:off x="12497220" y="4169049"/>
              <a:ext cx="879998" cy="3184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 smtClean="0">
                  <a:solidFill>
                    <a:sysClr val="window" lastClr="FFFFFF"/>
                  </a:solidFill>
                  <a:latin typeface="Calibri"/>
                  <a:cs typeface="+mn-cs"/>
                </a:rPr>
                <a:t>Decoding</a:t>
              </a:r>
              <a:endParaRPr lang="en-US" kern="0" baseline="-25000" dirty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grpSp>
          <p:nvGrpSpPr>
            <p:cNvPr id="90" name="Group 287"/>
            <p:cNvGrpSpPr>
              <a:grpSpLocks/>
            </p:cNvGrpSpPr>
            <p:nvPr/>
          </p:nvGrpSpPr>
          <p:grpSpPr bwMode="auto">
            <a:xfrm>
              <a:off x="12883794" y="463095"/>
              <a:ext cx="142583" cy="57210"/>
              <a:chOff x="5105400" y="1752600"/>
              <a:chExt cx="381000" cy="152400"/>
            </a:xfrm>
          </p:grpSpPr>
          <p:sp>
            <p:nvSpPr>
              <p:cNvPr id="106" name="Isosceles Triangle 105"/>
              <p:cNvSpPr/>
              <p:nvPr/>
            </p:nvSpPr>
            <p:spPr>
              <a:xfrm>
                <a:off x="5106582" y="1752047"/>
                <a:ext cx="381011" cy="153121"/>
              </a:xfrm>
              <a:prstGeom prst="triangle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7" name="Isosceles Triangle 106"/>
              <p:cNvSpPr/>
              <p:nvPr/>
            </p:nvSpPr>
            <p:spPr>
              <a:xfrm>
                <a:off x="5106582" y="1814023"/>
                <a:ext cx="381011" cy="91145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</p:grpSp>
        <p:grpSp>
          <p:nvGrpSpPr>
            <p:cNvPr id="91" name="Group 288"/>
            <p:cNvGrpSpPr>
              <a:grpSpLocks/>
            </p:cNvGrpSpPr>
            <p:nvPr/>
          </p:nvGrpSpPr>
          <p:grpSpPr bwMode="auto">
            <a:xfrm>
              <a:off x="12891715" y="1741041"/>
              <a:ext cx="142583" cy="57210"/>
              <a:chOff x="5105400" y="1752600"/>
              <a:chExt cx="381000" cy="152400"/>
            </a:xfrm>
          </p:grpSpPr>
          <p:sp>
            <p:nvSpPr>
              <p:cNvPr id="104" name="Isosceles Triangle 103"/>
              <p:cNvSpPr/>
              <p:nvPr/>
            </p:nvSpPr>
            <p:spPr>
              <a:xfrm>
                <a:off x="5106391" y="1752910"/>
                <a:ext cx="381011" cy="153121"/>
              </a:xfrm>
              <a:prstGeom prst="triangle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5" name="Isosceles Triangle 104"/>
              <p:cNvSpPr/>
              <p:nvPr/>
            </p:nvSpPr>
            <p:spPr>
              <a:xfrm>
                <a:off x="5106391" y="1814886"/>
                <a:ext cx="381011" cy="91145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</p:grpSp>
        <p:grpSp>
          <p:nvGrpSpPr>
            <p:cNvPr id="92" name="Group 303"/>
            <p:cNvGrpSpPr>
              <a:grpSpLocks/>
            </p:cNvGrpSpPr>
            <p:nvPr/>
          </p:nvGrpSpPr>
          <p:grpSpPr bwMode="auto">
            <a:xfrm>
              <a:off x="12887754" y="3005744"/>
              <a:ext cx="142583" cy="57210"/>
              <a:chOff x="5105400" y="1752600"/>
              <a:chExt cx="381000" cy="152400"/>
            </a:xfrm>
          </p:grpSpPr>
          <p:sp>
            <p:nvSpPr>
              <p:cNvPr id="102" name="Isosceles Triangle 101"/>
              <p:cNvSpPr/>
              <p:nvPr/>
            </p:nvSpPr>
            <p:spPr>
              <a:xfrm>
                <a:off x="5106488" y="1752593"/>
                <a:ext cx="381013" cy="153121"/>
              </a:xfrm>
              <a:prstGeom prst="triangle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3" name="Isosceles Triangle 102"/>
              <p:cNvSpPr/>
              <p:nvPr/>
            </p:nvSpPr>
            <p:spPr>
              <a:xfrm>
                <a:off x="5106488" y="1814570"/>
                <a:ext cx="381013" cy="91145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</p:grpSp>
        <p:grpSp>
          <p:nvGrpSpPr>
            <p:cNvPr id="93" name="Group 315"/>
            <p:cNvGrpSpPr>
              <a:grpSpLocks/>
            </p:cNvGrpSpPr>
            <p:nvPr/>
          </p:nvGrpSpPr>
          <p:grpSpPr bwMode="auto">
            <a:xfrm>
              <a:off x="12887754" y="3648027"/>
              <a:ext cx="142583" cy="57210"/>
              <a:chOff x="5105400" y="1752600"/>
              <a:chExt cx="381000" cy="152400"/>
            </a:xfrm>
          </p:grpSpPr>
          <p:sp>
            <p:nvSpPr>
              <p:cNvPr id="100" name="Isosceles Triangle 99"/>
              <p:cNvSpPr/>
              <p:nvPr/>
            </p:nvSpPr>
            <p:spPr>
              <a:xfrm>
                <a:off x="5106488" y="1751498"/>
                <a:ext cx="381013" cy="153121"/>
              </a:xfrm>
              <a:prstGeom prst="triangle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01" name="Isosceles Triangle 100"/>
              <p:cNvSpPr/>
              <p:nvPr/>
            </p:nvSpPr>
            <p:spPr>
              <a:xfrm>
                <a:off x="5106488" y="1813476"/>
                <a:ext cx="381013" cy="91142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</p:grpSp>
        <p:grpSp>
          <p:nvGrpSpPr>
            <p:cNvPr id="94" name="Group 318"/>
            <p:cNvGrpSpPr>
              <a:grpSpLocks/>
            </p:cNvGrpSpPr>
            <p:nvPr/>
          </p:nvGrpSpPr>
          <p:grpSpPr bwMode="auto">
            <a:xfrm>
              <a:off x="12900957" y="2370082"/>
              <a:ext cx="142583" cy="57210"/>
              <a:chOff x="5105400" y="1752600"/>
              <a:chExt cx="381000" cy="152400"/>
            </a:xfrm>
          </p:grpSpPr>
          <p:sp>
            <p:nvSpPr>
              <p:cNvPr id="98" name="Isosceles Triangle 97"/>
              <p:cNvSpPr/>
              <p:nvPr/>
            </p:nvSpPr>
            <p:spPr>
              <a:xfrm>
                <a:off x="5106162" y="1754279"/>
                <a:ext cx="381013" cy="149474"/>
              </a:xfrm>
              <a:prstGeom prst="triangle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99" name="Isosceles Triangle 98"/>
              <p:cNvSpPr/>
              <p:nvPr/>
            </p:nvSpPr>
            <p:spPr>
              <a:xfrm>
                <a:off x="5106162" y="1812611"/>
                <a:ext cx="381013" cy="91142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</p:grpSp>
        <p:grpSp>
          <p:nvGrpSpPr>
            <p:cNvPr id="95" name="Group 321"/>
            <p:cNvGrpSpPr>
              <a:grpSpLocks/>
            </p:cNvGrpSpPr>
            <p:nvPr/>
          </p:nvGrpSpPr>
          <p:grpSpPr bwMode="auto">
            <a:xfrm>
              <a:off x="12885114" y="1096374"/>
              <a:ext cx="142583" cy="57210"/>
              <a:chOff x="5105400" y="1752600"/>
              <a:chExt cx="381000" cy="152400"/>
            </a:xfrm>
          </p:grpSpPr>
          <p:sp>
            <p:nvSpPr>
              <p:cNvPr id="96" name="Isosceles Triangle 95"/>
              <p:cNvSpPr/>
              <p:nvPr/>
            </p:nvSpPr>
            <p:spPr>
              <a:xfrm>
                <a:off x="5106549" y="1753064"/>
                <a:ext cx="381013" cy="153121"/>
              </a:xfrm>
              <a:prstGeom prst="triangle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97" name="Isosceles Triangle 96"/>
              <p:cNvSpPr/>
              <p:nvPr/>
            </p:nvSpPr>
            <p:spPr>
              <a:xfrm>
                <a:off x="5106549" y="1815043"/>
                <a:ext cx="381013" cy="91142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109" name="TextBox 108"/>
          <p:cNvSpPr txBox="1"/>
          <p:nvPr/>
        </p:nvSpPr>
        <p:spPr>
          <a:xfrm>
            <a:off x="8327666" y="2432338"/>
            <a:ext cx="40588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ysClr val="window" lastClr="FFFFFF"/>
                </a:solidFill>
                <a:latin typeface="Calibri"/>
                <a:cs typeface="+mn-cs"/>
              </a:rPr>
              <a:t>h</a:t>
            </a:r>
            <a:r>
              <a:rPr lang="en-US" sz="2000" kern="0" baseline="-25000" dirty="0" smtClean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  <a:endParaRPr lang="en-US" sz="20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334809" y="3216563"/>
            <a:ext cx="40588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ysClr val="window" lastClr="FFFFFF"/>
                </a:solidFill>
                <a:latin typeface="Calibri"/>
                <a:cs typeface="+mn-cs"/>
              </a:rPr>
              <a:t>h</a:t>
            </a:r>
            <a:r>
              <a:rPr lang="en-US" sz="2000" kern="0" baseline="-25000" dirty="0" smtClean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  <a:endParaRPr lang="en-US" sz="20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334809" y="3930938"/>
            <a:ext cx="40588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ysClr val="window" lastClr="FFFFFF"/>
                </a:solidFill>
                <a:latin typeface="Calibri"/>
                <a:cs typeface="+mn-cs"/>
              </a:rPr>
              <a:t>h</a:t>
            </a:r>
            <a:r>
              <a:rPr lang="en-US" sz="2000" kern="0" baseline="-25000" dirty="0" smtClean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  <a:endParaRPr lang="en-US" sz="20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385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Auto-Encoder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Linear auto encoder with MSE loss is just another way to describe PCA (for centered inputs):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Nonlinearity and multiple layers will change this…</a:t>
                </a:r>
              </a:p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b="0" u="sng" dirty="0" err="1" smtClean="0"/>
                  <a:t>e.</a:t>
                </a:r>
                <a:r>
                  <a:rPr lang="en-US" u="sng" dirty="0" err="1" smtClean="0"/>
                  <a:t>g</a:t>
                </a:r>
                <a:r>
                  <a:rPr lang="en-US" dirty="0" smtClean="0"/>
                  <a:t>: the sigmoid non-linearity -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6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embedding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95" y="1750088"/>
            <a:ext cx="4516062" cy="441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0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Regularizing </a:t>
            </a:r>
            <a:r>
              <a:rPr lang="en-US" dirty="0" err="1" smtClean="0"/>
              <a:t>autoencoders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Avoiding the identity function</a:t>
                </a:r>
              </a:p>
              <a:p>
                <a:r>
                  <a:rPr lang="en-US" dirty="0" smtClean="0"/>
                  <a:t>Under-complete </a:t>
                </a:r>
                <a:r>
                  <a:rPr lang="en-US" dirty="0" smtClean="0"/>
                  <a:t>vs over-complete </a:t>
                </a:r>
                <a:r>
                  <a:rPr lang="en-US" dirty="0" smtClean="0"/>
                  <a:t>representation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Regularization </a:t>
                </a:r>
              </a:p>
              <a:p>
                <a:r>
                  <a:rPr lang="en-US" dirty="0" smtClean="0"/>
                  <a:t>Weight sharing, Convolutional layers</a:t>
                </a:r>
                <a:endParaRPr lang="en-US" dirty="0" smtClean="0"/>
              </a:p>
              <a:p>
                <a:r>
                  <a:rPr lang="en-US" dirty="0" smtClean="0"/>
                  <a:t>Sparse auto-encoder</a:t>
                </a:r>
              </a:p>
              <a:p>
                <a:r>
                  <a:rPr lang="en-US" dirty="0" err="1" smtClean="0"/>
                  <a:t>Denoising</a:t>
                </a:r>
                <a:r>
                  <a:rPr lang="en-US" dirty="0" smtClean="0"/>
                  <a:t> auto-encoder</a:t>
                </a:r>
              </a:p>
              <a:p>
                <a:r>
                  <a:rPr lang="en-US" dirty="0" smtClean="0"/>
                  <a:t>Contractive auto-encoder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18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i="1" dirty="0"/>
              <a:t>Sparse coding (</a:t>
            </a:r>
            <a:r>
              <a:rPr lang="en-US" sz="2400" i="1" dirty="0" err="1"/>
              <a:t>Olshausen</a:t>
            </a:r>
            <a:r>
              <a:rPr lang="en-US" sz="2400" i="1" dirty="0"/>
              <a:t> &amp; Field,1996)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Input: Images x(1), x(2), …, x(m) (each in </a:t>
            </a:r>
            <a:r>
              <a:rPr lang="en-US" sz="2400" dirty="0" err="1"/>
              <a:t>R</a:t>
            </a:r>
            <a:r>
              <a:rPr lang="en-US" sz="2400" baseline="30000" dirty="0" err="1"/>
              <a:t>nxn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Learn: Dictionary of bases f</a:t>
            </a:r>
            <a:r>
              <a:rPr lang="en-US" sz="2400" baseline="-25000" dirty="0"/>
              <a:t>1</a:t>
            </a:r>
            <a:r>
              <a:rPr lang="en-US" sz="2400" dirty="0"/>
              <a:t>, f</a:t>
            </a:r>
            <a:r>
              <a:rPr lang="en-US" sz="2400" baseline="-25000" dirty="0"/>
              <a:t>2</a:t>
            </a:r>
            <a:r>
              <a:rPr lang="en-US" sz="2400" dirty="0"/>
              <a:t>, …, </a:t>
            </a:r>
            <a:r>
              <a:rPr lang="en-US" sz="2400" dirty="0" err="1"/>
              <a:t>f</a:t>
            </a:r>
            <a:r>
              <a:rPr lang="en-US" sz="2400" baseline="-25000" dirty="0" err="1"/>
              <a:t>k</a:t>
            </a:r>
            <a:r>
              <a:rPr lang="en-US" sz="2400" dirty="0"/>
              <a:t> (also </a:t>
            </a:r>
            <a:r>
              <a:rPr lang="en-US" sz="2400" dirty="0" err="1"/>
              <a:t>R</a:t>
            </a:r>
            <a:r>
              <a:rPr lang="en-US" sz="2400" baseline="30000" dirty="0" err="1"/>
              <a:t>nxn</a:t>
            </a:r>
            <a:r>
              <a:rPr lang="en-US" sz="2400" dirty="0"/>
              <a:t>), so that each input x can be approximately decomposed as x= </a:t>
            </a:r>
            <a:r>
              <a:rPr lang="en-US" dirty="0" smtClean="0"/>
              <a:t>∑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j</a:t>
            </a:r>
            <a:r>
              <a:rPr lang="en-US" baseline="-25000" dirty="0" smtClean="0"/>
              <a:t> </a:t>
            </a:r>
            <a:r>
              <a:rPr lang="en-US" dirty="0" smtClean="0"/>
              <a:t>*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j</a:t>
            </a:r>
            <a:r>
              <a:rPr lang="en-US" dirty="0" smtClean="0"/>
              <a:t> </a:t>
            </a:r>
            <a:r>
              <a:rPr lang="en-US" sz="2400" dirty="0"/>
              <a:t>, </a:t>
            </a:r>
            <a:r>
              <a:rPr lang="en-US" sz="2400" dirty="0" err="1"/>
              <a:t>s.t.</a:t>
            </a:r>
            <a:r>
              <a:rPr lang="en-US" sz="2400" dirty="0"/>
              <a:t> </a:t>
            </a:r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r>
              <a:rPr lang="en-US" sz="2400" dirty="0" err="1"/>
              <a:t>’s</a:t>
            </a:r>
            <a:r>
              <a:rPr lang="en-US" sz="2400" dirty="0"/>
              <a:t> are mostly zero (“sparse”).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Shalow</a:t>
            </a:r>
            <a:r>
              <a:rPr lang="en-US" sz="2400" dirty="0"/>
              <a:t> NN,  capture low-level concepts (e.g., edge “Gabor” filters) and simple invariances.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8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Sparse coding illustration</a:t>
            </a:r>
          </a:p>
        </p:txBody>
      </p:sp>
      <p:sp>
        <p:nvSpPr>
          <p:cNvPr id="15364" name="TextBox 7"/>
          <p:cNvSpPr txBox="1">
            <a:spLocks noChangeArrowheads="1"/>
          </p:cNvSpPr>
          <p:nvPr/>
        </p:nvSpPr>
        <p:spPr bwMode="auto">
          <a:xfrm>
            <a:off x="-200375" y="1783357"/>
            <a:ext cx="2819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>
            <a:spAutoFit/>
          </a:bodyPr>
          <a:lstStyle>
            <a:lvl1pPr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Calibri" pitchFamily="34" charset="0"/>
              </a:rPr>
              <a:t>    </a:t>
            </a:r>
            <a:r>
              <a:rPr lang="en-US" altLang="en-US" sz="2000" dirty="0">
                <a:latin typeface="Calibri" pitchFamily="34" charset="0"/>
              </a:rPr>
              <a:t>Natural Images</a:t>
            </a:r>
          </a:p>
        </p:txBody>
      </p:sp>
      <p:sp>
        <p:nvSpPr>
          <p:cNvPr id="15365" name="TextBox 8"/>
          <p:cNvSpPr txBox="1">
            <a:spLocks noChangeArrowheads="1"/>
          </p:cNvSpPr>
          <p:nvPr/>
        </p:nvSpPr>
        <p:spPr bwMode="auto">
          <a:xfrm>
            <a:off x="4042645" y="1435887"/>
            <a:ext cx="5376862" cy="400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>
            <a:spAutoFit/>
          </a:bodyPr>
          <a:lstStyle>
            <a:lvl1pPr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en-US" sz="2000" dirty="0">
                <a:latin typeface="Calibri" pitchFamily="34" charset="0"/>
              </a:rPr>
              <a:t>Learned bases (</a:t>
            </a:r>
            <a:r>
              <a:rPr lang="en-US" altLang="en-US" sz="2000" dirty="0">
                <a:latin typeface="Symbol" pitchFamily="18" charset="2"/>
              </a:rPr>
              <a:t>f</a:t>
            </a:r>
            <a:r>
              <a:rPr lang="en-US" altLang="en-US" sz="2000" baseline="-25000" dirty="0">
                <a:latin typeface="Cambria" pitchFamily="18" charset="0"/>
                <a:sym typeface="Symbol" pitchFamily="18" charset="2"/>
              </a:rPr>
              <a:t>1 , …, </a:t>
            </a:r>
            <a:r>
              <a:rPr lang="en-US" altLang="en-US" sz="2000" dirty="0">
                <a:latin typeface="Symbol" pitchFamily="18" charset="2"/>
              </a:rPr>
              <a:t>f</a:t>
            </a:r>
            <a:r>
              <a:rPr lang="en-US" altLang="en-US" sz="2000" baseline="-25000" dirty="0">
                <a:latin typeface="Cambria" pitchFamily="18" charset="0"/>
                <a:sym typeface="Symbol" pitchFamily="18" charset="2"/>
              </a:rPr>
              <a:t>64</a:t>
            </a:r>
            <a:r>
              <a:rPr lang="en-US" altLang="en-US" sz="2000" dirty="0" smtClean="0">
                <a:latin typeface="Calibri" pitchFamily="34" charset="0"/>
              </a:rPr>
              <a:t>):</a:t>
            </a:r>
            <a:endParaRPr lang="en-US" altLang="en-US" sz="2000" dirty="0">
              <a:latin typeface="Calibri" pitchFamily="34" charset="0"/>
            </a:endParaRPr>
          </a:p>
        </p:txBody>
      </p:sp>
      <p:grpSp>
        <p:nvGrpSpPr>
          <p:cNvPr id="15366" name="Group 5"/>
          <p:cNvGrpSpPr>
            <a:grpSpLocks/>
          </p:cNvGrpSpPr>
          <p:nvPr/>
        </p:nvGrpSpPr>
        <p:grpSpPr bwMode="auto">
          <a:xfrm>
            <a:off x="1802732" y="1595439"/>
            <a:ext cx="2514600" cy="2362200"/>
            <a:chOff x="1254" y="1900"/>
            <a:chExt cx="3576" cy="3361"/>
          </a:xfrm>
        </p:grpSpPr>
        <p:grpSp>
          <p:nvGrpSpPr>
            <p:cNvPr id="15390" name="Group 6"/>
            <p:cNvGrpSpPr>
              <a:grpSpLocks/>
            </p:cNvGrpSpPr>
            <p:nvPr/>
          </p:nvGrpSpPr>
          <p:grpSpPr bwMode="auto">
            <a:xfrm>
              <a:off x="1254" y="1901"/>
              <a:ext cx="3576" cy="3362"/>
              <a:chOff x="929" y="5643"/>
              <a:chExt cx="7625" cy="5658"/>
            </a:xfrm>
          </p:grpSpPr>
          <p:pic>
            <p:nvPicPr>
              <p:cNvPr id="12" name="Picture 7" descr="img4_picture1"/>
              <p:cNvPicPr>
                <a:picLocks noChangeAspect="1" noChangeArrowheads="1"/>
              </p:cNvPicPr>
              <p:nvPr/>
            </p:nvPicPr>
            <p:blipFill>
              <a:blip r:embed="rId3"/>
              <a:srcRect l="15208" t="6490" r="9792" b="11691"/>
              <a:stretch>
                <a:fillRect/>
              </a:stretch>
            </p:blipFill>
            <p:spPr bwMode="auto">
              <a:xfrm>
                <a:off x="929" y="5641"/>
                <a:ext cx="3962" cy="3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</p:pic>
          <p:pic>
            <p:nvPicPr>
              <p:cNvPr id="13" name="Picture 8" descr="img4_picture2"/>
              <p:cNvPicPr>
                <a:picLocks noChangeAspect="1" noChangeArrowheads="1"/>
              </p:cNvPicPr>
              <p:nvPr/>
            </p:nvPicPr>
            <p:blipFill>
              <a:blip r:embed="rId4"/>
              <a:srcRect l="15495" t="12363" r="16322" b="13461"/>
              <a:stretch>
                <a:fillRect/>
              </a:stretch>
            </p:blipFill>
            <p:spPr bwMode="auto">
              <a:xfrm>
                <a:off x="2782" y="6843"/>
                <a:ext cx="3957" cy="32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</p:pic>
          <p:pic>
            <p:nvPicPr>
              <p:cNvPr id="14" name="Picture 9" descr="img4_picture3"/>
              <p:cNvPicPr>
                <a:picLocks noChangeAspect="1" noChangeArrowheads="1"/>
              </p:cNvPicPr>
              <p:nvPr/>
            </p:nvPicPr>
            <p:blipFill>
              <a:blip r:embed="rId5"/>
              <a:srcRect l="14536" t="7771" r="9883" b="10622"/>
              <a:stretch>
                <a:fillRect/>
              </a:stretch>
            </p:blipFill>
            <p:spPr bwMode="auto">
              <a:xfrm>
                <a:off x="4592" y="8101"/>
                <a:ext cx="3962" cy="3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</p:pic>
        </p:grpSp>
        <p:sp>
          <p:nvSpPr>
            <p:cNvPr id="15391" name="Rectangle 10"/>
            <p:cNvSpPr>
              <a:spLocks noChangeArrowheads="1"/>
            </p:cNvSpPr>
            <p:nvPr/>
          </p:nvSpPr>
          <p:spPr bwMode="auto">
            <a:xfrm>
              <a:off x="1579" y="2225"/>
              <a:ext cx="325" cy="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endParaRPr lang="ko-KR" altLang="en-US" sz="1700">
                <a:solidFill>
                  <a:schemeClr val="bg1"/>
                </a:solidFill>
                <a:latin typeface="Calibri" pitchFamily="34" charset="0"/>
                <a:ea typeface="Gulim" pitchFamily="34" charset="-127"/>
              </a:endParaRPr>
            </a:p>
          </p:txBody>
        </p:sp>
        <p:sp>
          <p:nvSpPr>
            <p:cNvPr id="15392" name="Rectangle 11"/>
            <p:cNvSpPr>
              <a:spLocks noChangeArrowheads="1"/>
            </p:cNvSpPr>
            <p:nvPr/>
          </p:nvSpPr>
          <p:spPr bwMode="auto">
            <a:xfrm>
              <a:off x="3321" y="2876"/>
              <a:ext cx="326" cy="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endParaRPr lang="ko-KR" altLang="en-US" sz="1700">
                <a:solidFill>
                  <a:schemeClr val="bg1"/>
                </a:solidFill>
                <a:latin typeface="Calibri" pitchFamily="34" charset="0"/>
                <a:ea typeface="Gulim" pitchFamily="34" charset="-127"/>
              </a:endParaRPr>
            </a:p>
          </p:txBody>
        </p:sp>
        <p:sp>
          <p:nvSpPr>
            <p:cNvPr id="15393" name="Rectangle 12"/>
            <p:cNvSpPr>
              <a:spLocks noChangeArrowheads="1"/>
            </p:cNvSpPr>
            <p:nvPr/>
          </p:nvSpPr>
          <p:spPr bwMode="auto">
            <a:xfrm>
              <a:off x="3759" y="3507"/>
              <a:ext cx="325" cy="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endParaRPr lang="ko-KR" altLang="en-US" sz="1700">
                <a:solidFill>
                  <a:schemeClr val="bg1"/>
                </a:solidFill>
                <a:latin typeface="Calibri" pitchFamily="34" charset="0"/>
                <a:ea typeface="Gulim" pitchFamily="34" charset="-127"/>
              </a:endParaRPr>
            </a:p>
          </p:txBody>
        </p:sp>
        <p:sp>
          <p:nvSpPr>
            <p:cNvPr id="15394" name="Rectangle 13"/>
            <p:cNvSpPr>
              <a:spLocks noChangeArrowheads="1"/>
            </p:cNvSpPr>
            <p:nvPr/>
          </p:nvSpPr>
          <p:spPr bwMode="auto">
            <a:xfrm>
              <a:off x="4110" y="4485"/>
              <a:ext cx="325" cy="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endParaRPr lang="ko-KR" altLang="en-US" sz="1700">
                <a:solidFill>
                  <a:schemeClr val="bg1"/>
                </a:solidFill>
                <a:latin typeface="Calibri" pitchFamily="34" charset="0"/>
                <a:ea typeface="Gulim" pitchFamily="34" charset="-127"/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4898727" y="2644776"/>
            <a:ext cx="609600" cy="4841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anchor="ctr"/>
          <a:lstStyle/>
          <a:p>
            <a:pPr algn="ctr" defTabSz="914186">
              <a:defRPr/>
            </a:pPr>
            <a:endParaRPr lang="ko-KR" altLang="en-US" sz="1700">
              <a:solidFill>
                <a:schemeClr val="bg1"/>
              </a:solidFill>
            </a:endParaRPr>
          </a:p>
        </p:txBody>
      </p: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3624264" y="4427538"/>
            <a:ext cx="6370637" cy="906462"/>
            <a:chOff x="1905000" y="3352800"/>
            <a:chExt cx="6794500" cy="1081088"/>
          </a:xfrm>
        </p:grpSpPr>
        <p:pic>
          <p:nvPicPr>
            <p:cNvPr id="15386" name="Picture 49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352800"/>
              <a:ext cx="1082675" cy="1077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7" name="Rectangle 492"/>
            <p:cNvSpPr>
              <a:spLocks noChangeArrowheads="1"/>
            </p:cNvSpPr>
            <p:nvPr/>
          </p:nvSpPr>
          <p:spPr bwMode="auto">
            <a:xfrm>
              <a:off x="1905000" y="3657601"/>
              <a:ext cx="5322504" cy="550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r>
                <a:rPr lang="en-US" altLang="en-US" sz="2400" dirty="0">
                  <a:latin typeface="Symbol" pitchFamily="18" charset="2"/>
                </a:rPr>
                <a:t>»</a:t>
              </a:r>
              <a:r>
                <a:rPr lang="en-US" altLang="en-US" sz="2400" dirty="0">
                  <a:latin typeface="Perpetua" pitchFamily="18" charset="0"/>
                </a:rPr>
                <a:t> 0.8 *                  + 0.3 *               + 0.5 *</a:t>
              </a:r>
              <a:endParaRPr lang="en-US" altLang="en-US" sz="2400" dirty="0">
                <a:latin typeface="cmsy10"/>
              </a:endParaRPr>
            </a:p>
          </p:txBody>
        </p:sp>
        <p:pic>
          <p:nvPicPr>
            <p:cNvPr id="15388" name="Picture 49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5" y="3352800"/>
              <a:ext cx="1076325" cy="108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9" name="Picture 49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3352800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495"/>
          <p:cNvSpPr>
            <a:spLocks noChangeArrowheads="1"/>
          </p:cNvSpPr>
          <p:nvPr/>
        </p:nvSpPr>
        <p:spPr bwMode="auto">
          <a:xfrm>
            <a:off x="2438400" y="5334001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>
            <a:spAutoFit/>
          </a:bodyPr>
          <a:lstStyle>
            <a:lvl1pPr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en-US" sz="2800" dirty="0">
                <a:latin typeface="Perpetua" pitchFamily="18" charset="0"/>
              </a:rPr>
              <a:t>     </a:t>
            </a:r>
            <a:r>
              <a:rPr lang="en-US" altLang="en-US" sz="2400" i="1" dirty="0">
                <a:latin typeface="Cambria" pitchFamily="18" charset="0"/>
              </a:rPr>
              <a:t>x</a:t>
            </a:r>
            <a:r>
              <a:rPr lang="en-US" altLang="en-US" sz="2400" i="1" dirty="0">
                <a:latin typeface="Perpetua" pitchFamily="18" charset="0"/>
              </a:rPr>
              <a:t> 	    </a:t>
            </a:r>
            <a:r>
              <a:rPr lang="en-US" altLang="en-US" sz="2400" dirty="0">
                <a:latin typeface="Symbol" pitchFamily="18" charset="2"/>
              </a:rPr>
              <a:t>»</a:t>
            </a:r>
            <a:r>
              <a:rPr lang="en-US" altLang="en-US" sz="2400" i="1" dirty="0">
                <a:latin typeface="Perpetua" pitchFamily="18" charset="0"/>
              </a:rPr>
              <a:t> </a:t>
            </a:r>
            <a:r>
              <a:rPr lang="en-US" altLang="en-US" sz="2400" dirty="0">
                <a:latin typeface="Perpetua" pitchFamily="18" charset="0"/>
              </a:rPr>
              <a:t>0.8 *       </a:t>
            </a:r>
            <a:r>
              <a:rPr lang="en-US" altLang="en-US" sz="2400" dirty="0">
                <a:latin typeface="Symbol" pitchFamily="18" charset="2"/>
              </a:rPr>
              <a:t>f</a:t>
            </a:r>
            <a:r>
              <a:rPr lang="en-US" altLang="en-US" sz="2400" baseline="-50000" dirty="0">
                <a:latin typeface="Cambria" pitchFamily="18" charset="0"/>
                <a:sym typeface="Symbol" pitchFamily="18" charset="2"/>
              </a:rPr>
              <a:t>36</a:t>
            </a:r>
            <a:r>
              <a:rPr lang="en-US" altLang="en-US" sz="2400" baseline="-25000" dirty="0">
                <a:latin typeface="Perpetua" pitchFamily="18" charset="0"/>
                <a:sym typeface="Symbol" pitchFamily="18" charset="2"/>
              </a:rPr>
              <a:t>         </a:t>
            </a:r>
            <a:r>
              <a:rPr lang="en-US" altLang="en-US" sz="2400" dirty="0">
                <a:latin typeface="Perpetua" pitchFamily="18" charset="0"/>
              </a:rPr>
              <a:t>+  0.3 *        </a:t>
            </a:r>
            <a:r>
              <a:rPr lang="en-US" altLang="en-US" sz="2400" dirty="0">
                <a:latin typeface="Symbol" pitchFamily="18" charset="2"/>
              </a:rPr>
              <a:t>f</a:t>
            </a:r>
            <a:r>
              <a:rPr lang="en-US" altLang="en-US" sz="2400" baseline="-25000" dirty="0">
                <a:latin typeface="Cambria" pitchFamily="18" charset="0"/>
                <a:sym typeface="Symbol" pitchFamily="18" charset="2"/>
              </a:rPr>
              <a:t>42</a:t>
            </a:r>
            <a:r>
              <a:rPr lang="en-US" altLang="en-US" sz="2400" baseline="-50000" dirty="0">
                <a:latin typeface="Perpetua" pitchFamily="18" charset="0"/>
                <a:sym typeface="Symbol" pitchFamily="18" charset="2"/>
              </a:rPr>
              <a:t>          </a:t>
            </a:r>
            <a:r>
              <a:rPr lang="en-US" altLang="en-US" sz="2400" dirty="0">
                <a:latin typeface="Perpetua" pitchFamily="18" charset="0"/>
              </a:rPr>
              <a:t>+ 0.5 *       </a:t>
            </a:r>
            <a:r>
              <a:rPr lang="en-US" altLang="en-US" sz="2400" dirty="0">
                <a:latin typeface="Symbol" pitchFamily="18" charset="2"/>
              </a:rPr>
              <a:t>f</a:t>
            </a:r>
            <a:r>
              <a:rPr lang="en-US" altLang="en-US" sz="2400" baseline="-25000" dirty="0">
                <a:latin typeface="Cambria" pitchFamily="18" charset="0"/>
              </a:rPr>
              <a:t>63</a:t>
            </a:r>
          </a:p>
        </p:txBody>
      </p:sp>
      <p:sp>
        <p:nvSpPr>
          <p:cNvPr id="22" name="Rectangle 495"/>
          <p:cNvSpPr>
            <a:spLocks noChangeArrowheads="1"/>
          </p:cNvSpPr>
          <p:nvPr/>
        </p:nvSpPr>
        <p:spPr bwMode="auto">
          <a:xfrm>
            <a:off x="2895600" y="5813426"/>
            <a:ext cx="56388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>
            <a:spAutoFit/>
          </a:bodyPr>
          <a:lstStyle>
            <a:lvl1pPr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>
                <a:latin typeface="Calibri" pitchFamily="34" charset="0"/>
              </a:rPr>
              <a:t> [</a:t>
            </a:r>
            <a:r>
              <a:rPr lang="en-US" altLang="en-US" sz="2000" dirty="0">
                <a:latin typeface="Calibri" pitchFamily="34" charset="0"/>
              </a:rPr>
              <a:t>0, 0, …, 0,</a:t>
            </a:r>
            <a:r>
              <a:rPr lang="en-US" altLang="en-US" sz="2400" dirty="0">
                <a:latin typeface="Calibri" pitchFamily="34" charset="0"/>
              </a:rPr>
              <a:t> </a:t>
            </a:r>
            <a:r>
              <a:rPr lang="en-US" altLang="en-US" sz="2800" b="1" dirty="0">
                <a:latin typeface="Calibri" pitchFamily="34" charset="0"/>
              </a:rPr>
              <a:t>0.8</a:t>
            </a:r>
            <a:r>
              <a:rPr lang="en-US" altLang="en-US" sz="2400" dirty="0">
                <a:latin typeface="Calibri" pitchFamily="34" charset="0"/>
              </a:rPr>
              <a:t>, </a:t>
            </a:r>
            <a:r>
              <a:rPr lang="en-US" altLang="en-US" sz="2000" dirty="0">
                <a:latin typeface="Calibri" pitchFamily="34" charset="0"/>
              </a:rPr>
              <a:t>0, …, 0, </a:t>
            </a:r>
            <a:r>
              <a:rPr lang="en-US" altLang="en-US" sz="2800" b="1" dirty="0">
                <a:latin typeface="Calibri" pitchFamily="34" charset="0"/>
              </a:rPr>
              <a:t>0.3</a:t>
            </a:r>
            <a:r>
              <a:rPr lang="en-US" altLang="en-US" sz="2400" dirty="0">
                <a:latin typeface="Calibri" pitchFamily="34" charset="0"/>
              </a:rPr>
              <a:t>, </a:t>
            </a:r>
            <a:r>
              <a:rPr lang="en-US" altLang="en-US" sz="2000" dirty="0">
                <a:latin typeface="Calibri" pitchFamily="34" charset="0"/>
              </a:rPr>
              <a:t>0, …, 0, </a:t>
            </a:r>
            <a:r>
              <a:rPr lang="en-US" altLang="en-US" sz="2800" b="1" dirty="0">
                <a:latin typeface="Calibri" pitchFamily="34" charset="0"/>
              </a:rPr>
              <a:t>0.5</a:t>
            </a:r>
            <a:r>
              <a:rPr lang="en-US" altLang="en-US" sz="2000" dirty="0">
                <a:latin typeface="Calibri" pitchFamily="34" charset="0"/>
              </a:rPr>
              <a:t>, …</a:t>
            </a:r>
            <a:r>
              <a:rPr lang="en-US" altLang="en-US" sz="2400" dirty="0">
                <a:latin typeface="Calibri" pitchFamily="34" charset="0"/>
              </a:rPr>
              <a:t>]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>
                <a:latin typeface="Calibri" pitchFamily="34" charset="0"/>
              </a:rPr>
              <a:t>=</a:t>
            </a:r>
            <a:r>
              <a:rPr lang="en-US" altLang="ko-KR" sz="2400" dirty="0">
                <a:latin typeface="Calibri" pitchFamily="34" charset="0"/>
                <a:ea typeface="Gulim" pitchFamily="34" charset="-127"/>
              </a:rPr>
              <a:t> [a</a:t>
            </a:r>
            <a:r>
              <a:rPr lang="en-US" altLang="ko-KR" sz="2400" baseline="-25000" dirty="0">
                <a:latin typeface="Calibri" pitchFamily="34" charset="0"/>
                <a:ea typeface="Gulim" pitchFamily="34" charset="-127"/>
              </a:rPr>
              <a:t>1</a:t>
            </a:r>
            <a:r>
              <a:rPr lang="en-US" altLang="ko-KR" sz="2400" dirty="0">
                <a:latin typeface="Calibri" pitchFamily="34" charset="0"/>
                <a:ea typeface="Gulim" pitchFamily="34" charset="-127"/>
              </a:rPr>
              <a:t>, …, a</a:t>
            </a:r>
            <a:r>
              <a:rPr lang="en-US" altLang="ko-KR" sz="2400" baseline="-25000" dirty="0">
                <a:latin typeface="Calibri" pitchFamily="34" charset="0"/>
                <a:ea typeface="Gulim" pitchFamily="34" charset="-127"/>
              </a:rPr>
              <a:t>64</a:t>
            </a:r>
            <a:r>
              <a:rPr lang="en-US" altLang="ko-KR" sz="2400" dirty="0">
                <a:latin typeface="Calibri" pitchFamily="34" charset="0"/>
                <a:ea typeface="Gulim" pitchFamily="34" charset="-127"/>
              </a:rPr>
              <a:t>]    (feature representation) </a:t>
            </a:r>
            <a:endParaRPr lang="en-US" altLang="en-US" sz="2400" baseline="-25000" dirty="0">
              <a:latin typeface="Calibri" pitchFamily="34" charset="0"/>
            </a:endParaRPr>
          </a:p>
        </p:txBody>
      </p:sp>
      <p:grpSp>
        <p:nvGrpSpPr>
          <p:cNvPr id="15371" name="Group 33"/>
          <p:cNvGrpSpPr>
            <a:grpSpLocks/>
          </p:cNvGrpSpPr>
          <p:nvPr/>
        </p:nvGrpSpPr>
        <p:grpSpPr bwMode="auto">
          <a:xfrm>
            <a:off x="7010400" y="1371600"/>
            <a:ext cx="2590800" cy="2590800"/>
            <a:chOff x="5257800" y="1524000"/>
            <a:chExt cx="2590800" cy="2590800"/>
          </a:xfrm>
        </p:grpSpPr>
        <p:pic>
          <p:nvPicPr>
            <p:cNvPr id="15382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1524000"/>
              <a:ext cx="2590800" cy="259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3" name="Picture 3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704" y="3150407"/>
              <a:ext cx="302400" cy="30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4" name="Picture 4"/>
            <p:cNvPicPr>
              <a:picLocks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637" y="2828926"/>
              <a:ext cx="302400" cy="30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5" name="Picture 5"/>
            <p:cNvPicPr>
              <a:picLocks noChangeArrowheads="1"/>
            </p:cNvPicPr>
            <p:nvPr/>
          </p:nvPicPr>
          <p:blipFill>
            <a:blip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422" y="3795711"/>
              <a:ext cx="302400" cy="30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Rectangle 27"/>
          <p:cNvSpPr>
            <a:spLocks noChangeAspect="1"/>
          </p:cNvSpPr>
          <p:nvPr/>
        </p:nvSpPr>
        <p:spPr>
          <a:xfrm>
            <a:off x="7315201" y="2960688"/>
            <a:ext cx="360363" cy="3603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anchor="ctr"/>
          <a:lstStyle/>
          <a:p>
            <a:pPr algn="ctr" defTabSz="914186">
              <a:defRPr/>
            </a:pPr>
            <a:endParaRPr lang="ko-KR" altLang="en-US" sz="170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7956551" y="2644776"/>
            <a:ext cx="360363" cy="3603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anchor="ctr"/>
          <a:lstStyle/>
          <a:p>
            <a:pPr algn="ctr" defTabSz="914186">
              <a:defRPr/>
            </a:pPr>
            <a:endParaRPr lang="ko-KR" altLang="en-US" sz="170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8936038" y="3613151"/>
            <a:ext cx="360362" cy="3587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anchor="ctr"/>
          <a:lstStyle/>
          <a:p>
            <a:pPr algn="ctr" defTabSz="914186">
              <a:defRPr/>
            </a:pPr>
            <a:endParaRPr lang="ko-KR" altLang="en-US" sz="170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rot="10800000" flipV="1">
            <a:off x="5153026" y="3276600"/>
            <a:ext cx="2162175" cy="115093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7053263" y="3333751"/>
            <a:ext cx="1449388" cy="73818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0" idx="2"/>
          </p:cNvCxnSpPr>
          <p:nvPr/>
        </p:nvCxnSpPr>
        <p:spPr>
          <a:xfrm rot="16200000" flipH="1">
            <a:off x="9101138" y="3987801"/>
            <a:ext cx="455613" cy="42386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2057401" y="3957639"/>
            <a:ext cx="1538649" cy="400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US" altLang="ko-KR" sz="2000">
                <a:latin typeface="Calibri" pitchFamily="34" charset="0"/>
                <a:ea typeface="Gulim" pitchFamily="34" charset="-127"/>
              </a:rPr>
              <a:t>Test example</a:t>
            </a:r>
            <a:endParaRPr lang="ko-KR" altLang="en-US" sz="2000">
              <a:latin typeface="Calibri" pitchFamily="34" charset="0"/>
              <a:ea typeface="Gulim" pitchFamily="34" charset="-127"/>
            </a:endParaRPr>
          </a:p>
        </p:txBody>
      </p:sp>
      <p:sp>
        <p:nvSpPr>
          <p:cNvPr id="15380" name="Rectangle 11"/>
          <p:cNvSpPr>
            <a:spLocks noChangeArrowheads="1"/>
          </p:cNvSpPr>
          <p:nvPr/>
        </p:nvSpPr>
        <p:spPr bwMode="auto">
          <a:xfrm>
            <a:off x="2107532" y="2586039"/>
            <a:ext cx="2286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9" tIns="45710" rIns="91419" bIns="45710"/>
          <a:lstStyle>
            <a:lvl1pPr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algn="ctr" defTabSz="912813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algn="ctr" defTabSz="912813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ko-KR" altLang="en-US" sz="1700">
              <a:solidFill>
                <a:schemeClr val="bg1"/>
              </a:solidFill>
              <a:latin typeface="Calibri" pitchFamily="34" charset="0"/>
              <a:ea typeface="Gulim" pitchFamily="34" charset="-127"/>
            </a:endParaRPr>
          </a:p>
        </p:txBody>
      </p:sp>
      <p:pic>
        <p:nvPicPr>
          <p:cNvPr id="38" name="Picture 37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353" y="4427539"/>
            <a:ext cx="1070700" cy="94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8" grpId="0" animBg="1"/>
      <p:bldP spid="29" grpId="0" animBg="1"/>
      <p:bldP spid="30" grpId="0" animBg="1"/>
      <p:bldP spid="3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369</TotalTime>
  <Words>383</Words>
  <Application>Microsoft Office PowerPoint</Application>
  <PresentationFormat>Widescreen</PresentationFormat>
  <Paragraphs>108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맑은 고딕</vt:lpstr>
      <vt:lpstr>Arial</vt:lpstr>
      <vt:lpstr>Calibri</vt:lpstr>
      <vt:lpstr>Cambria</vt:lpstr>
      <vt:lpstr>Cambria Math</vt:lpstr>
      <vt:lpstr>Century Gothic</vt:lpstr>
      <vt:lpstr>cmsy10</vt:lpstr>
      <vt:lpstr>Gulim</vt:lpstr>
      <vt:lpstr>Perpetua</vt:lpstr>
      <vt:lpstr>Symbol</vt:lpstr>
      <vt:lpstr>Wingdings 3</vt:lpstr>
      <vt:lpstr>Ion</vt:lpstr>
      <vt:lpstr>Auto-Encoders for dimensionality reduction</vt:lpstr>
      <vt:lpstr>Dimensionality reduction </vt:lpstr>
      <vt:lpstr>Neural network 101</vt:lpstr>
      <vt:lpstr>Auto-Encoder</vt:lpstr>
      <vt:lpstr>Auto-Encoder</vt:lpstr>
      <vt:lpstr>Non-linear embedding</vt:lpstr>
      <vt:lpstr>Regularizing autoencoders</vt:lpstr>
      <vt:lpstr>Sparse coding</vt:lpstr>
      <vt:lpstr>Sparse coding illustration</vt:lpstr>
      <vt:lpstr>Examples – MNIST digits</vt:lpstr>
      <vt:lpstr>Examples – Text dataset</vt:lpstr>
      <vt:lpstr>Deep learning</vt:lpstr>
      <vt:lpstr>Deep Auto-encoder</vt:lpstr>
      <vt:lpstr>PowerPoint Presentation</vt:lpstr>
      <vt:lpstr>PowerPoint Presentation</vt:lpstr>
      <vt:lpstr>Word2Vec (Mikolov et al 2013)</vt:lpstr>
      <vt:lpstr>Word embeddings</vt:lpstr>
      <vt:lpstr>Word embeddings</vt:lpstr>
      <vt:lpstr>T-SNE visualization technique</vt:lpstr>
      <vt:lpstr>Sequence-to-sequence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Auto-Encoders for dimensionality reduction</dc:title>
  <dc:creator>Elad Hoffer</dc:creator>
  <cp:lastModifiedBy>Elad Hoffer</cp:lastModifiedBy>
  <cp:revision>19</cp:revision>
  <dcterms:created xsi:type="dcterms:W3CDTF">2016-01-16T14:27:19Z</dcterms:created>
  <dcterms:modified xsi:type="dcterms:W3CDTF">2016-01-18T09:18:01Z</dcterms:modified>
</cp:coreProperties>
</file>